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2" r:id="rId7"/>
    <p:sldId id="275" r:id="rId8"/>
    <p:sldId id="282" r:id="rId9"/>
    <p:sldId id="283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44" autoAdjust="0"/>
    <p:restoredTop sz="94660"/>
  </p:normalViewPr>
  <p:slideViewPr>
    <p:cSldViewPr>
      <p:cViewPr>
        <p:scale>
          <a:sx n="70" d="100"/>
          <a:sy n="70" d="100"/>
        </p:scale>
        <p:origin x="-133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8001C-1A1E-4C9F-9E29-8D7B80E70442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4AE8C-604F-491B-8B07-5B83CEEFC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44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1EF9B-B016-4490-9112-161B9C8038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00F895-A304-41A0-9D82-A6EAC7D0FF76}" type="slidenum">
              <a:rPr lang="en-US"/>
              <a:pPr/>
              <a:t>4</a:t>
            </a:fld>
            <a:endParaRPr lang="en-US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E7EE4-679F-48FD-90DE-B212760AC2FB}" type="slidenum">
              <a:rPr lang="en-US"/>
              <a:pPr/>
              <a:t>6</a:t>
            </a:fld>
            <a:endParaRPr lang="en-US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4AE8C-604F-491B-8B07-5B83CEEFCAF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4076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40767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40767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65FB91B-ED91-4E81-86C5-C217C43092E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EEE1870-A1F5-41ED-918B-C020E2A0FFBD}" type="datetimeFigureOut">
              <a:rPr lang="en-US" smtClean="0"/>
              <a:pPr/>
              <a:t>12/13/2012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2BD929F-5DD9-451C-9DED-80D2EC7711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Familia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Vocabulario</a:t>
            </a:r>
            <a:endParaRPr lang="en-US" dirty="0" smtClean="0"/>
          </a:p>
          <a:p>
            <a:r>
              <a:rPr lang="en-US" dirty="0" smtClean="0"/>
              <a:t>El “a” personal</a:t>
            </a:r>
          </a:p>
          <a:p>
            <a:r>
              <a:rPr lang="en-US" dirty="0" smtClean="0"/>
              <a:t>Los </a:t>
            </a:r>
            <a:r>
              <a:rPr lang="en-US" dirty="0" err="1" smtClean="0"/>
              <a:t>adjetivos</a:t>
            </a:r>
            <a:r>
              <a:rPr lang="en-US" dirty="0" smtClean="0"/>
              <a:t> </a:t>
            </a:r>
            <a:r>
              <a:rPr lang="en-US" dirty="0" err="1" smtClean="0"/>
              <a:t>posesivos</a:t>
            </a:r>
            <a:endParaRPr lang="en-US" dirty="0" smtClean="0"/>
          </a:p>
          <a:p>
            <a:r>
              <a:rPr lang="en-US" dirty="0" err="1" smtClean="0"/>
              <a:t>Posesión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Indicating </a:t>
            </a:r>
            <a:r>
              <a:rPr lang="en-US" sz="3200" dirty="0"/>
              <a:t>possession: Possessive adjectives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09600" y="1066800"/>
            <a:ext cx="8382000" cy="5486400"/>
          </a:xfrm>
        </p:spPr>
        <p:txBody>
          <a:bodyPr>
            <a:noAutofit/>
          </a:bodyPr>
          <a:lstStyle/>
          <a:p>
            <a:pPr lvl="1"/>
            <a:r>
              <a:rPr lang="en-US" b="0" dirty="0" smtClean="0"/>
              <a:t>Possessive </a:t>
            </a:r>
            <a:r>
              <a:rPr lang="en-US" b="0" dirty="0"/>
              <a:t>adjectives agree with the thing possessed or person related, </a:t>
            </a:r>
            <a:r>
              <a:rPr lang="en-US" b="0" i="1" dirty="0"/>
              <a:t>not</a:t>
            </a:r>
            <a:r>
              <a:rPr lang="en-US" b="0" dirty="0"/>
              <a:t> the possessor.</a:t>
            </a:r>
          </a:p>
          <a:p>
            <a:pPr lvl="4">
              <a:spcBef>
                <a:spcPct val="50000"/>
              </a:spcBef>
              <a:buFontTx/>
              <a:buNone/>
            </a:pPr>
            <a:r>
              <a:rPr lang="en-US" sz="2800" dirty="0"/>
              <a:t>Susana </a:t>
            </a:r>
            <a:r>
              <a:rPr lang="en-US" sz="2800" dirty="0" err="1"/>
              <a:t>tiene</a:t>
            </a:r>
            <a:r>
              <a:rPr lang="en-US" sz="2800" dirty="0"/>
              <a:t> </a:t>
            </a:r>
            <a:r>
              <a:rPr lang="en-US" sz="2800" b="1" dirty="0" err="1"/>
              <a:t>nuestros</a:t>
            </a:r>
            <a:r>
              <a:rPr lang="en-US" sz="2800" b="1" dirty="0"/>
              <a:t> </a:t>
            </a:r>
            <a:r>
              <a:rPr lang="en-US" sz="2800" b="1" dirty="0" err="1"/>
              <a:t>libros</a:t>
            </a:r>
            <a:r>
              <a:rPr lang="en-US" sz="2800" dirty="0"/>
              <a:t>.</a:t>
            </a:r>
          </a:p>
          <a:p>
            <a:pPr lvl="4">
              <a:buFontTx/>
              <a:buNone/>
            </a:pPr>
            <a:r>
              <a:rPr lang="en-US" sz="2800" dirty="0" err="1"/>
              <a:t>Mis</a:t>
            </a:r>
            <a:r>
              <a:rPr lang="en-US" sz="2800" dirty="0"/>
              <a:t> padres y </a:t>
            </a:r>
            <a:r>
              <a:rPr lang="en-US" sz="2800" dirty="0" err="1"/>
              <a:t>yo</a:t>
            </a:r>
            <a:r>
              <a:rPr lang="en-US" sz="2800" dirty="0"/>
              <a:t> </a:t>
            </a:r>
            <a:r>
              <a:rPr lang="en-US" sz="2800" dirty="0" err="1"/>
              <a:t>vivimos</a:t>
            </a:r>
            <a:r>
              <a:rPr lang="en-US" sz="2800" dirty="0"/>
              <a:t> en </a:t>
            </a:r>
            <a:r>
              <a:rPr lang="en-US" sz="2800" b="1" dirty="0" err="1"/>
              <a:t>nuestra</a:t>
            </a:r>
            <a:r>
              <a:rPr lang="en-US" sz="2800" b="1" dirty="0"/>
              <a:t> casa</a:t>
            </a:r>
            <a:r>
              <a:rPr lang="en-US" sz="2800" dirty="0"/>
              <a:t>.</a:t>
            </a:r>
          </a:p>
          <a:p>
            <a:pPr lvl="1">
              <a:spcBef>
                <a:spcPct val="40000"/>
              </a:spcBef>
            </a:pPr>
            <a:r>
              <a:rPr lang="en-US" b="0" dirty="0"/>
              <a:t>If ownership by </a:t>
            </a:r>
            <a:r>
              <a:rPr lang="en-US" dirty="0" err="1"/>
              <a:t>su</a:t>
            </a:r>
            <a:r>
              <a:rPr lang="en-US" dirty="0"/>
              <a:t>/</a:t>
            </a:r>
            <a:r>
              <a:rPr lang="en-US" dirty="0" err="1"/>
              <a:t>sus</a:t>
            </a:r>
            <a:r>
              <a:rPr lang="en-US" b="0" dirty="0"/>
              <a:t> is not clear from context, you may use an alternate form for clarity: </a:t>
            </a:r>
            <a:r>
              <a:rPr lang="en-US" dirty="0"/>
              <a:t>de</a:t>
            </a:r>
            <a:r>
              <a:rPr lang="en-US" b="0" dirty="0"/>
              <a:t> + </a:t>
            </a:r>
            <a:r>
              <a:rPr lang="en-US" b="0" i="1" dirty="0"/>
              <a:t>pronoun</a:t>
            </a:r>
            <a:r>
              <a:rPr lang="en-US" b="0" dirty="0"/>
              <a:t> or </a:t>
            </a:r>
            <a:r>
              <a:rPr lang="en-US" dirty="0"/>
              <a:t>de</a:t>
            </a:r>
            <a:r>
              <a:rPr lang="en-US" b="0" dirty="0"/>
              <a:t> + </a:t>
            </a:r>
            <a:r>
              <a:rPr lang="en-US" b="0" i="1" dirty="0"/>
              <a:t>person’s </a:t>
            </a:r>
            <a:r>
              <a:rPr lang="en-US" b="0" i="1" dirty="0" smtClean="0"/>
              <a:t>name.</a:t>
            </a:r>
          </a:p>
          <a:p>
            <a:pPr lvl="1">
              <a:spcBef>
                <a:spcPct val="40000"/>
              </a:spcBef>
            </a:pPr>
            <a:r>
              <a:rPr lang="en-US" sz="2800" dirty="0" smtClean="0"/>
              <a:t>Es</a:t>
            </a:r>
            <a:r>
              <a:rPr lang="en-US" sz="2800" b="1" dirty="0" smtClean="0"/>
              <a:t> </a:t>
            </a:r>
            <a:r>
              <a:rPr lang="en-US" sz="2800" b="1" dirty="0" err="1"/>
              <a:t>su</a:t>
            </a:r>
            <a:r>
              <a:rPr lang="en-US" sz="2800" b="1" dirty="0"/>
              <a:t> </a:t>
            </a:r>
            <a:r>
              <a:rPr lang="en-US" sz="2800" b="1" dirty="0" err="1"/>
              <a:t>carro</a:t>
            </a:r>
            <a:r>
              <a:rPr lang="en-US" sz="2800" dirty="0"/>
              <a:t>.</a:t>
            </a:r>
            <a:r>
              <a:rPr lang="en-US" sz="2800" b="1" dirty="0"/>
              <a:t>  </a:t>
            </a:r>
            <a:r>
              <a:rPr lang="en-US" sz="2800" i="1" dirty="0"/>
              <a:t>o </a:t>
            </a:r>
            <a:r>
              <a:rPr lang="en-US" sz="2800" b="1" i="1" dirty="0"/>
              <a:t> </a:t>
            </a:r>
            <a:r>
              <a:rPr lang="en-US" sz="2800" dirty="0" smtClean="0"/>
              <a:t>Es </a:t>
            </a:r>
            <a:r>
              <a:rPr lang="en-US" sz="2800" dirty="0"/>
              <a:t>el </a:t>
            </a:r>
            <a:r>
              <a:rPr lang="en-US" sz="2800" dirty="0" err="1" smtClean="0"/>
              <a:t>carro</a:t>
            </a:r>
            <a:r>
              <a:rPr lang="en-US" sz="2800" dirty="0" smtClean="0"/>
              <a:t> </a:t>
            </a:r>
            <a:r>
              <a:rPr lang="en-US" sz="2800" b="1" dirty="0" smtClean="0"/>
              <a:t> de  </a:t>
            </a:r>
            <a:r>
              <a:rPr lang="en-US" sz="2800" b="1" dirty="0" err="1"/>
              <a:t>él</a:t>
            </a:r>
            <a:r>
              <a:rPr lang="en-US" sz="2800" b="1" dirty="0"/>
              <a:t>/ 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ella</a:t>
            </a:r>
            <a:r>
              <a:rPr lang="en-US" sz="2800" b="1" dirty="0" smtClean="0"/>
              <a:t>/  </a:t>
            </a:r>
            <a:r>
              <a:rPr lang="en-US" sz="2800" b="1" dirty="0" err="1"/>
              <a:t>usted</a:t>
            </a:r>
            <a:r>
              <a:rPr lang="en-US" sz="2800" b="1" dirty="0"/>
              <a:t>.</a:t>
            </a:r>
          </a:p>
          <a:p>
            <a:pPr lvl="4">
              <a:buFontTx/>
              <a:buNone/>
            </a:pPr>
            <a:r>
              <a:rPr lang="en-US" sz="2800" b="1" dirty="0"/>
              <a:t> 		 </a:t>
            </a:r>
            <a:r>
              <a:rPr lang="en-US" sz="2800" dirty="0" smtClean="0"/>
              <a:t>Es </a:t>
            </a:r>
            <a:r>
              <a:rPr lang="en-US" sz="2800" dirty="0"/>
              <a:t>el </a:t>
            </a:r>
            <a:r>
              <a:rPr lang="en-US" sz="2800" dirty="0" err="1"/>
              <a:t>carro</a:t>
            </a:r>
            <a:r>
              <a:rPr lang="en-US" sz="2800" b="1" dirty="0"/>
              <a:t> </a:t>
            </a:r>
            <a:r>
              <a:rPr lang="en-US" sz="2800" b="1" dirty="0" smtClean="0"/>
              <a:t> de  </a:t>
            </a:r>
            <a:r>
              <a:rPr lang="en-US" sz="2800" b="1" dirty="0" err="1" smtClean="0"/>
              <a:t>ellos</a:t>
            </a:r>
            <a:r>
              <a:rPr lang="en-US" sz="2800" b="1" dirty="0"/>
              <a:t>/ </a:t>
            </a:r>
            <a:r>
              <a:rPr lang="en-US" sz="2800" b="1" dirty="0" err="1"/>
              <a:t>ellas</a:t>
            </a:r>
            <a:r>
              <a:rPr lang="en-US" sz="2800" b="1" dirty="0"/>
              <a:t>/ </a:t>
            </a:r>
            <a:r>
              <a:rPr lang="en-US" sz="2800" b="1" dirty="0" err="1"/>
              <a:t>ustedes</a:t>
            </a:r>
            <a:r>
              <a:rPr lang="en-US" sz="2800" b="1" dirty="0"/>
              <a:t>.</a:t>
            </a:r>
          </a:p>
          <a:p>
            <a:pPr lvl="4">
              <a:buFontTx/>
              <a:buNone/>
            </a:pPr>
            <a:r>
              <a:rPr lang="en-US" sz="2800" dirty="0"/>
              <a:t> 	 	</a:t>
            </a:r>
            <a:r>
              <a:rPr lang="en-US" sz="2800" dirty="0" smtClean="0"/>
              <a:t>Es </a:t>
            </a:r>
            <a:r>
              <a:rPr lang="en-US" sz="2800" dirty="0"/>
              <a:t>el </a:t>
            </a:r>
            <a:r>
              <a:rPr lang="en-US" sz="2800" dirty="0" err="1"/>
              <a:t>carro</a:t>
            </a:r>
            <a:r>
              <a:rPr lang="en-US" sz="2800" dirty="0"/>
              <a:t> </a:t>
            </a:r>
            <a:r>
              <a:rPr lang="en-US" sz="2800" dirty="0" smtClean="0"/>
              <a:t> </a:t>
            </a:r>
            <a:r>
              <a:rPr lang="en-US" sz="2800" b="1" dirty="0" smtClean="0"/>
              <a:t>de   Elena</a:t>
            </a:r>
            <a:r>
              <a:rPr lang="en-US" sz="2800" dirty="0"/>
              <a:t>.</a:t>
            </a:r>
          </a:p>
        </p:txBody>
      </p:sp>
      <p:sp>
        <p:nvSpPr>
          <p:cNvPr id="87049" name="Text Box 9"/>
          <p:cNvSpPr txBox="1">
            <a:spLocks noChangeArrowheads="1"/>
          </p:cNvSpPr>
          <p:nvPr/>
        </p:nvSpPr>
        <p:spPr bwMode="auto">
          <a:xfrm>
            <a:off x="8726488" y="6172200"/>
            <a:ext cx="417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i="0">
                <a:solidFill>
                  <a:srgbClr val="0000FF"/>
                </a:solidFill>
                <a:sym typeface="Wingdings 2" pitchFamily="18" charset="2"/>
              </a:rPr>
              <a:t>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1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uild="p" bldLvl="5"/>
      <p:bldP spid="870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2" descr="2_T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7150" y="533400"/>
            <a:ext cx="9086850" cy="550259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0"/>
            <a:ext cx="5695950" cy="669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68" name="Picture 44" descr="2_T06"/>
          <p:cNvPicPr>
            <a:picLocks noChangeAspect="1" noChangeArrowheads="1"/>
          </p:cNvPicPr>
          <p:nvPr/>
        </p:nvPicPr>
        <p:blipFill>
          <a:blip r:embed="rId3" cstate="print"/>
          <a:srcRect r="49333"/>
          <a:stretch>
            <a:fillRect/>
          </a:stretch>
        </p:blipFill>
        <p:spPr bwMode="auto">
          <a:xfrm>
            <a:off x="1828799" y="0"/>
            <a:ext cx="5733326" cy="6852285"/>
          </a:xfrm>
          <a:prstGeom prst="rect">
            <a:avLst/>
          </a:prstGeom>
          <a:noFill/>
        </p:spPr>
      </p:pic>
      <p:sp>
        <p:nvSpPr>
          <p:cNvPr id="154628" name="AutoShape 4"/>
          <p:cNvSpPr>
            <a:spLocks noChangeArrowheads="1"/>
          </p:cNvSpPr>
          <p:nvPr/>
        </p:nvSpPr>
        <p:spPr bwMode="auto">
          <a:xfrm>
            <a:off x="1906588" y="3963988"/>
            <a:ext cx="1204912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1. el carro/ auto/ coche</a:t>
            </a:r>
          </a:p>
        </p:txBody>
      </p:sp>
      <p:sp>
        <p:nvSpPr>
          <p:cNvPr id="154629" name="AutoShape 5"/>
          <p:cNvSpPr>
            <a:spLocks noChangeArrowheads="1"/>
          </p:cNvSpPr>
          <p:nvPr/>
        </p:nvSpPr>
        <p:spPr bwMode="auto">
          <a:xfrm>
            <a:off x="2820988" y="1449388"/>
            <a:ext cx="495300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2. la casa</a:t>
            </a:r>
          </a:p>
        </p:txBody>
      </p:sp>
      <p:sp>
        <p:nvSpPr>
          <p:cNvPr id="154630" name="AutoShape 6"/>
          <p:cNvSpPr>
            <a:spLocks noChangeArrowheads="1"/>
          </p:cNvSpPr>
          <p:nvPr/>
        </p:nvSpPr>
        <p:spPr bwMode="auto">
          <a:xfrm>
            <a:off x="2516188" y="2592388"/>
            <a:ext cx="606425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3. el abuelo</a:t>
            </a:r>
          </a:p>
        </p:txBody>
      </p:sp>
      <p:sp>
        <p:nvSpPr>
          <p:cNvPr id="154631" name="AutoShape 7"/>
          <p:cNvSpPr>
            <a:spLocks noChangeArrowheads="1"/>
          </p:cNvSpPr>
          <p:nvPr/>
        </p:nvSpPr>
        <p:spPr bwMode="auto">
          <a:xfrm>
            <a:off x="2363788" y="2973388"/>
            <a:ext cx="709612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5. los abuelos</a:t>
            </a:r>
          </a:p>
        </p:txBody>
      </p:sp>
      <p:sp>
        <p:nvSpPr>
          <p:cNvPr id="154632" name="AutoShape 8"/>
          <p:cNvSpPr>
            <a:spLocks noChangeArrowheads="1"/>
          </p:cNvSpPr>
          <p:nvPr/>
        </p:nvSpPr>
        <p:spPr bwMode="auto">
          <a:xfrm>
            <a:off x="3735388" y="2439988"/>
            <a:ext cx="592137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6. la madre</a:t>
            </a:r>
          </a:p>
        </p:txBody>
      </p:sp>
      <p:sp>
        <p:nvSpPr>
          <p:cNvPr id="154633" name="AutoShape 9"/>
          <p:cNvSpPr>
            <a:spLocks noChangeArrowheads="1"/>
          </p:cNvSpPr>
          <p:nvPr/>
        </p:nvSpPr>
        <p:spPr bwMode="auto">
          <a:xfrm>
            <a:off x="5181600" y="2590800"/>
            <a:ext cx="563563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7. la mujer</a:t>
            </a:r>
          </a:p>
        </p:txBody>
      </p:sp>
      <p:sp>
        <p:nvSpPr>
          <p:cNvPr id="154634" name="AutoShape 10"/>
          <p:cNvSpPr>
            <a:spLocks noChangeArrowheads="1"/>
          </p:cNvSpPr>
          <p:nvPr/>
        </p:nvSpPr>
        <p:spPr bwMode="auto">
          <a:xfrm>
            <a:off x="4192588" y="2897188"/>
            <a:ext cx="560387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8. el padre</a:t>
            </a:r>
          </a:p>
        </p:txBody>
      </p:sp>
      <p:sp>
        <p:nvSpPr>
          <p:cNvPr id="154638" name="AutoShape 14"/>
          <p:cNvSpPr>
            <a:spLocks noChangeArrowheads="1"/>
          </p:cNvSpPr>
          <p:nvPr/>
        </p:nvSpPr>
        <p:spPr bwMode="auto">
          <a:xfrm>
            <a:off x="4572000" y="3352800"/>
            <a:ext cx="657225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9. el hombre</a:t>
            </a:r>
          </a:p>
        </p:txBody>
      </p:sp>
      <p:sp>
        <p:nvSpPr>
          <p:cNvPr id="154639" name="AutoShape 15"/>
          <p:cNvSpPr>
            <a:spLocks noChangeArrowheads="1"/>
          </p:cNvSpPr>
          <p:nvPr/>
        </p:nvSpPr>
        <p:spPr bwMode="auto">
          <a:xfrm>
            <a:off x="2819400" y="3276600"/>
            <a:ext cx="604838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4. la abuela</a:t>
            </a:r>
          </a:p>
        </p:txBody>
      </p:sp>
      <p:sp>
        <p:nvSpPr>
          <p:cNvPr id="154641" name="AutoShape 17"/>
          <p:cNvSpPr>
            <a:spLocks noChangeArrowheads="1"/>
          </p:cNvSpPr>
          <p:nvPr/>
        </p:nvSpPr>
        <p:spPr bwMode="auto">
          <a:xfrm>
            <a:off x="4495800" y="4648200"/>
            <a:ext cx="904875" cy="304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14. la muchacha/</a:t>
            </a:r>
          </a:p>
          <a:p>
            <a:r>
              <a:rPr lang="en-US" sz="900" i="0">
                <a:latin typeface="Tahoma" pitchFamily="34" charset="0"/>
              </a:rPr>
              <a:t>      la chica</a:t>
            </a:r>
          </a:p>
        </p:txBody>
      </p:sp>
      <p:sp>
        <p:nvSpPr>
          <p:cNvPr id="154642" name="AutoShape 18"/>
          <p:cNvSpPr>
            <a:spLocks noChangeArrowheads="1"/>
          </p:cNvSpPr>
          <p:nvPr/>
        </p:nvSpPr>
        <p:spPr bwMode="auto">
          <a:xfrm>
            <a:off x="3429000" y="4267200"/>
            <a:ext cx="515938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15. el hijo</a:t>
            </a:r>
          </a:p>
        </p:txBody>
      </p:sp>
      <p:sp>
        <p:nvSpPr>
          <p:cNvPr id="154643" name="AutoShape 19"/>
          <p:cNvSpPr>
            <a:spLocks noChangeArrowheads="1"/>
          </p:cNvSpPr>
          <p:nvPr/>
        </p:nvSpPr>
        <p:spPr bwMode="auto">
          <a:xfrm>
            <a:off x="3430588" y="4573588"/>
            <a:ext cx="547687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16. el niño</a:t>
            </a:r>
          </a:p>
        </p:txBody>
      </p:sp>
      <p:sp>
        <p:nvSpPr>
          <p:cNvPr id="154644" name="AutoShape 20"/>
          <p:cNvSpPr>
            <a:spLocks noChangeArrowheads="1"/>
          </p:cNvSpPr>
          <p:nvPr/>
        </p:nvSpPr>
        <p:spPr bwMode="auto">
          <a:xfrm>
            <a:off x="4343400" y="2667000"/>
            <a:ext cx="458788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18. el tío</a:t>
            </a:r>
          </a:p>
        </p:txBody>
      </p:sp>
      <p:sp>
        <p:nvSpPr>
          <p:cNvPr id="154645" name="AutoShape 21"/>
          <p:cNvSpPr>
            <a:spLocks noChangeArrowheads="1"/>
          </p:cNvSpPr>
          <p:nvPr/>
        </p:nvSpPr>
        <p:spPr bwMode="auto">
          <a:xfrm>
            <a:off x="3352800" y="4878388"/>
            <a:ext cx="906463" cy="304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17. el muchacho/</a:t>
            </a:r>
          </a:p>
          <a:p>
            <a:r>
              <a:rPr lang="en-US" sz="900" i="0">
                <a:latin typeface="Tahoma" pitchFamily="34" charset="0"/>
              </a:rPr>
              <a:t>      el chico</a:t>
            </a:r>
          </a:p>
        </p:txBody>
      </p:sp>
      <p:sp>
        <p:nvSpPr>
          <p:cNvPr id="154646" name="AutoShape 22"/>
          <p:cNvSpPr>
            <a:spLocks noChangeArrowheads="1"/>
          </p:cNvSpPr>
          <p:nvPr/>
        </p:nvSpPr>
        <p:spPr bwMode="auto">
          <a:xfrm>
            <a:off x="5562600" y="2971800"/>
            <a:ext cx="457200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19. la tía</a:t>
            </a:r>
          </a:p>
        </p:txBody>
      </p:sp>
      <p:sp>
        <p:nvSpPr>
          <p:cNvPr id="154647" name="AutoShape 23"/>
          <p:cNvSpPr>
            <a:spLocks noChangeArrowheads="1"/>
          </p:cNvSpPr>
          <p:nvPr/>
        </p:nvSpPr>
        <p:spPr bwMode="auto">
          <a:xfrm>
            <a:off x="5105400" y="4114800"/>
            <a:ext cx="557213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20. el gato</a:t>
            </a:r>
          </a:p>
        </p:txBody>
      </p:sp>
      <p:sp>
        <p:nvSpPr>
          <p:cNvPr id="154648" name="AutoShape 24"/>
          <p:cNvSpPr>
            <a:spLocks noChangeArrowheads="1"/>
          </p:cNvSpPr>
          <p:nvPr/>
        </p:nvSpPr>
        <p:spPr bwMode="auto">
          <a:xfrm>
            <a:off x="5867400" y="4876800"/>
            <a:ext cx="601663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21. el perro</a:t>
            </a:r>
          </a:p>
        </p:txBody>
      </p:sp>
      <p:sp>
        <p:nvSpPr>
          <p:cNvPr id="154662" name="AutoShape 38"/>
          <p:cNvSpPr>
            <a:spLocks noChangeArrowheads="1"/>
          </p:cNvSpPr>
          <p:nvPr/>
        </p:nvSpPr>
        <p:spPr bwMode="auto">
          <a:xfrm>
            <a:off x="11277600" y="5029200"/>
            <a:ext cx="736600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35. la ventana</a:t>
            </a:r>
          </a:p>
        </p:txBody>
      </p:sp>
      <p:sp>
        <p:nvSpPr>
          <p:cNvPr id="154663" name="AutoShape 39"/>
          <p:cNvSpPr>
            <a:spLocks noChangeArrowheads="1"/>
          </p:cNvSpPr>
          <p:nvPr/>
        </p:nvSpPr>
        <p:spPr bwMode="auto">
          <a:xfrm>
            <a:off x="3733800" y="3352800"/>
            <a:ext cx="725488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10. los padres</a:t>
            </a:r>
          </a:p>
        </p:txBody>
      </p:sp>
      <p:sp>
        <p:nvSpPr>
          <p:cNvPr id="154664" name="AutoShape 40"/>
          <p:cNvSpPr>
            <a:spLocks noChangeArrowheads="1"/>
          </p:cNvSpPr>
          <p:nvPr/>
        </p:nvSpPr>
        <p:spPr bwMode="auto">
          <a:xfrm>
            <a:off x="3429000" y="2667000"/>
            <a:ext cx="581025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11. la bebé</a:t>
            </a:r>
          </a:p>
        </p:txBody>
      </p:sp>
      <p:sp>
        <p:nvSpPr>
          <p:cNvPr id="154665" name="AutoShape 41"/>
          <p:cNvSpPr>
            <a:spLocks noChangeArrowheads="1"/>
          </p:cNvSpPr>
          <p:nvPr/>
        </p:nvSpPr>
        <p:spPr bwMode="auto">
          <a:xfrm>
            <a:off x="4495800" y="3962400"/>
            <a:ext cx="533400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12. la hija</a:t>
            </a:r>
          </a:p>
        </p:txBody>
      </p:sp>
      <p:sp>
        <p:nvSpPr>
          <p:cNvPr id="154666" name="AutoShape 42"/>
          <p:cNvSpPr>
            <a:spLocks noChangeArrowheads="1"/>
          </p:cNvSpPr>
          <p:nvPr/>
        </p:nvSpPr>
        <p:spPr bwMode="auto">
          <a:xfrm>
            <a:off x="4343400" y="4343400"/>
            <a:ext cx="546100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13. la niña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4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46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4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4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4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4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4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54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54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54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54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54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54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54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46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4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4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54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54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54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54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5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54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54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54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54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54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5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5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54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5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5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5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5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5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54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 animBg="1"/>
      <p:bldP spid="154628" grpId="1" animBg="1"/>
      <p:bldP spid="154628" grpId="2" animBg="1"/>
      <p:bldP spid="154629" grpId="0" animBg="1"/>
      <p:bldP spid="154629" grpId="1" animBg="1"/>
      <p:bldP spid="154629" grpId="2" animBg="1"/>
      <p:bldP spid="154630" grpId="0" animBg="1"/>
      <p:bldP spid="154630" grpId="1" animBg="1"/>
      <p:bldP spid="154630" grpId="2" animBg="1"/>
      <p:bldP spid="154631" grpId="0" animBg="1"/>
      <p:bldP spid="154631" grpId="1" animBg="1"/>
      <p:bldP spid="154631" grpId="2" animBg="1"/>
      <p:bldP spid="154632" grpId="0" animBg="1"/>
      <p:bldP spid="154632" grpId="1" animBg="1"/>
      <p:bldP spid="154632" grpId="2" animBg="1"/>
      <p:bldP spid="154633" grpId="0" animBg="1"/>
      <p:bldP spid="154633" grpId="1" animBg="1"/>
      <p:bldP spid="154633" grpId="2" animBg="1"/>
      <p:bldP spid="154634" grpId="0" animBg="1"/>
      <p:bldP spid="154634" grpId="1" animBg="1"/>
      <p:bldP spid="154634" grpId="2" animBg="1"/>
      <p:bldP spid="154638" grpId="0" animBg="1"/>
      <p:bldP spid="154638" grpId="1" animBg="1"/>
      <p:bldP spid="154638" grpId="2" animBg="1"/>
      <p:bldP spid="154639" grpId="0" animBg="1"/>
      <p:bldP spid="154639" grpId="1" animBg="1"/>
      <p:bldP spid="154639" grpId="2" animBg="1"/>
      <p:bldP spid="154641" grpId="0" animBg="1"/>
      <p:bldP spid="154641" grpId="1" animBg="1"/>
      <p:bldP spid="154641" grpId="2" animBg="1"/>
      <p:bldP spid="154642" grpId="0" animBg="1"/>
      <p:bldP spid="154642" grpId="1" animBg="1"/>
      <p:bldP spid="154642" grpId="2" animBg="1"/>
      <p:bldP spid="154643" grpId="0" animBg="1"/>
      <p:bldP spid="154643" grpId="1" animBg="1"/>
      <p:bldP spid="154643" grpId="2" animBg="1"/>
      <p:bldP spid="154644" grpId="0" animBg="1"/>
      <p:bldP spid="154644" grpId="1" animBg="1"/>
      <p:bldP spid="154644" grpId="2" animBg="1"/>
      <p:bldP spid="154645" grpId="0" animBg="1"/>
      <p:bldP spid="154645" grpId="1" animBg="1"/>
      <p:bldP spid="154645" grpId="2" animBg="1"/>
      <p:bldP spid="154646" grpId="0" animBg="1"/>
      <p:bldP spid="154646" grpId="1" animBg="1"/>
      <p:bldP spid="154646" grpId="2" animBg="1"/>
      <p:bldP spid="154647" grpId="0" animBg="1"/>
      <p:bldP spid="154647" grpId="1" animBg="1"/>
      <p:bldP spid="154647" grpId="2" animBg="1"/>
      <p:bldP spid="154648" grpId="0" animBg="1"/>
      <p:bldP spid="154648" grpId="1" animBg="1"/>
      <p:bldP spid="154648" grpId="2" animBg="1"/>
      <p:bldP spid="154662" grpId="0" animBg="1"/>
      <p:bldP spid="154663" grpId="0" animBg="1"/>
      <p:bldP spid="154663" grpId="1" animBg="1"/>
      <p:bldP spid="154663" grpId="2" animBg="1"/>
      <p:bldP spid="154664" grpId="0" animBg="1"/>
      <p:bldP spid="154664" grpId="1" animBg="1"/>
      <p:bldP spid="154664" grpId="2" animBg="1"/>
      <p:bldP spid="154665" grpId="0" animBg="1"/>
      <p:bldP spid="154665" grpId="1" animBg="1"/>
      <p:bldP spid="154665" grpId="2" animBg="1"/>
      <p:bldP spid="154666" grpId="0" animBg="1"/>
      <p:bldP spid="154666" grpId="1" animBg="1"/>
      <p:bldP spid="154666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850" y="95250"/>
            <a:ext cx="5448300" cy="666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Así</a:t>
            </a:r>
            <a:r>
              <a:rPr lang="en-US" dirty="0"/>
              <a:t> se dice: </a:t>
            </a:r>
            <a:r>
              <a:rPr lang="en-US" dirty="0" err="1"/>
              <a:t>Así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mi </a:t>
            </a:r>
            <a:r>
              <a:rPr lang="en-US" dirty="0" err="1"/>
              <a:t>familia</a:t>
            </a:r>
            <a:endParaRPr lang="en-US" dirty="0"/>
          </a:p>
        </p:txBody>
      </p:sp>
      <p:pic>
        <p:nvPicPr>
          <p:cNvPr id="156713" name="Picture 41" descr="2_T0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0560"/>
          <a:stretch>
            <a:fillRect/>
          </a:stretch>
        </p:blipFill>
        <p:spPr>
          <a:xfrm>
            <a:off x="2209800" y="732472"/>
            <a:ext cx="5001128" cy="6125528"/>
          </a:xfrm>
          <a:noFill/>
          <a:ln/>
        </p:spPr>
      </p:pic>
      <p:sp>
        <p:nvSpPr>
          <p:cNvPr id="156697" name="AutoShape 25"/>
          <p:cNvSpPr>
            <a:spLocks noChangeArrowheads="1"/>
          </p:cNvSpPr>
          <p:nvPr/>
        </p:nvSpPr>
        <p:spPr bwMode="auto">
          <a:xfrm>
            <a:off x="2590800" y="1828800"/>
            <a:ext cx="671513" cy="1714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1000" i="0">
                <a:latin typeface="Tahoma" pitchFamily="34" charset="0"/>
              </a:rPr>
              <a:t>22. el novio</a:t>
            </a:r>
          </a:p>
        </p:txBody>
      </p:sp>
      <p:sp>
        <p:nvSpPr>
          <p:cNvPr id="156698" name="AutoShape 26"/>
          <p:cNvSpPr>
            <a:spLocks noChangeArrowheads="1"/>
          </p:cNvSpPr>
          <p:nvPr/>
        </p:nvSpPr>
        <p:spPr bwMode="auto">
          <a:xfrm>
            <a:off x="4191000" y="2209800"/>
            <a:ext cx="669925" cy="1714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1000" i="0">
                <a:latin typeface="Tahoma" pitchFamily="34" charset="0"/>
              </a:rPr>
              <a:t>23. la novia</a:t>
            </a:r>
          </a:p>
        </p:txBody>
      </p:sp>
      <p:sp>
        <p:nvSpPr>
          <p:cNvPr id="156699" name="AutoShape 27"/>
          <p:cNvSpPr>
            <a:spLocks noChangeArrowheads="1"/>
          </p:cNvSpPr>
          <p:nvPr/>
        </p:nvSpPr>
        <p:spPr bwMode="auto">
          <a:xfrm>
            <a:off x="5029200" y="1371600"/>
            <a:ext cx="1368425" cy="1714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1000" i="0">
                <a:latin typeface="Tahoma" pitchFamily="34" charset="0"/>
              </a:rPr>
              <a:t>25. el esposo/ el marido</a:t>
            </a:r>
          </a:p>
        </p:txBody>
      </p:sp>
      <p:sp>
        <p:nvSpPr>
          <p:cNvPr id="156700" name="AutoShape 28"/>
          <p:cNvSpPr>
            <a:spLocks noChangeArrowheads="1"/>
          </p:cNvSpPr>
          <p:nvPr/>
        </p:nvSpPr>
        <p:spPr bwMode="auto">
          <a:xfrm>
            <a:off x="3429000" y="2514600"/>
            <a:ext cx="763588" cy="1714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1000" i="0">
                <a:latin typeface="Tahoma" pitchFamily="34" charset="0"/>
              </a:rPr>
              <a:t>24. mi pareja</a:t>
            </a:r>
          </a:p>
        </p:txBody>
      </p:sp>
      <p:sp>
        <p:nvSpPr>
          <p:cNvPr id="156701" name="AutoShape 29"/>
          <p:cNvSpPr>
            <a:spLocks noChangeArrowheads="1"/>
          </p:cNvSpPr>
          <p:nvPr/>
        </p:nvSpPr>
        <p:spPr bwMode="auto">
          <a:xfrm>
            <a:off x="4648200" y="2590800"/>
            <a:ext cx="673100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28. la suegra</a:t>
            </a:r>
          </a:p>
        </p:txBody>
      </p:sp>
      <p:sp>
        <p:nvSpPr>
          <p:cNvPr id="156702" name="AutoShape 30"/>
          <p:cNvSpPr>
            <a:spLocks noChangeArrowheads="1"/>
          </p:cNvSpPr>
          <p:nvPr/>
        </p:nvSpPr>
        <p:spPr bwMode="auto">
          <a:xfrm>
            <a:off x="5486400" y="2209800"/>
            <a:ext cx="1176338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26. la esposa/ la mujer</a:t>
            </a:r>
          </a:p>
        </p:txBody>
      </p:sp>
      <p:sp>
        <p:nvSpPr>
          <p:cNvPr id="156703" name="AutoShape 31"/>
          <p:cNvSpPr>
            <a:spLocks noChangeArrowheads="1"/>
          </p:cNvSpPr>
          <p:nvPr/>
        </p:nvSpPr>
        <p:spPr bwMode="auto">
          <a:xfrm>
            <a:off x="4648200" y="3429000"/>
            <a:ext cx="620713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31. el primo</a:t>
            </a:r>
          </a:p>
        </p:txBody>
      </p:sp>
      <p:sp>
        <p:nvSpPr>
          <p:cNvPr id="156704" name="AutoShape 32"/>
          <p:cNvSpPr>
            <a:spLocks noChangeArrowheads="1"/>
          </p:cNvSpPr>
          <p:nvPr/>
        </p:nvSpPr>
        <p:spPr bwMode="auto">
          <a:xfrm>
            <a:off x="6019800" y="2514600"/>
            <a:ext cx="674688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27. el suegro</a:t>
            </a:r>
          </a:p>
        </p:txBody>
      </p:sp>
      <p:sp>
        <p:nvSpPr>
          <p:cNvPr id="156705" name="AutoShape 33"/>
          <p:cNvSpPr>
            <a:spLocks noChangeArrowheads="1"/>
          </p:cNvSpPr>
          <p:nvPr/>
        </p:nvSpPr>
        <p:spPr bwMode="auto">
          <a:xfrm>
            <a:off x="4191000" y="3886200"/>
            <a:ext cx="582613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30. el nieto</a:t>
            </a:r>
          </a:p>
        </p:txBody>
      </p:sp>
      <p:sp>
        <p:nvSpPr>
          <p:cNvPr id="156706" name="AutoShape 34"/>
          <p:cNvSpPr>
            <a:spLocks noChangeArrowheads="1"/>
          </p:cNvSpPr>
          <p:nvPr/>
        </p:nvSpPr>
        <p:spPr bwMode="auto">
          <a:xfrm>
            <a:off x="2971800" y="4114800"/>
            <a:ext cx="581025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29. la nieta</a:t>
            </a:r>
          </a:p>
        </p:txBody>
      </p:sp>
      <p:sp>
        <p:nvSpPr>
          <p:cNvPr id="156707" name="AutoShape 35"/>
          <p:cNvSpPr>
            <a:spLocks noChangeArrowheads="1"/>
          </p:cNvSpPr>
          <p:nvPr/>
        </p:nvSpPr>
        <p:spPr bwMode="auto">
          <a:xfrm>
            <a:off x="5257800" y="5181600"/>
            <a:ext cx="777875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34. la hermana</a:t>
            </a:r>
          </a:p>
        </p:txBody>
      </p:sp>
      <p:sp>
        <p:nvSpPr>
          <p:cNvPr id="156708" name="AutoShape 36"/>
          <p:cNvSpPr>
            <a:spLocks noChangeArrowheads="1"/>
          </p:cNvSpPr>
          <p:nvPr/>
        </p:nvSpPr>
        <p:spPr bwMode="auto">
          <a:xfrm>
            <a:off x="6019800" y="3581400"/>
            <a:ext cx="619125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32. la prima</a:t>
            </a:r>
          </a:p>
        </p:txBody>
      </p:sp>
      <p:sp>
        <p:nvSpPr>
          <p:cNvPr id="156709" name="AutoShape 37"/>
          <p:cNvSpPr>
            <a:spLocks noChangeArrowheads="1"/>
          </p:cNvSpPr>
          <p:nvPr/>
        </p:nvSpPr>
        <p:spPr bwMode="auto">
          <a:xfrm>
            <a:off x="3657600" y="5181600"/>
            <a:ext cx="779463" cy="152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en-US" sz="900" i="0">
                <a:latin typeface="Tahoma" pitchFamily="34" charset="0"/>
              </a:rPr>
              <a:t>33. el hermano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6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6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6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6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6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6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6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6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6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6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6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6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6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56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56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56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6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6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6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6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6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6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6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6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6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5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97" grpId="0" animBg="1"/>
      <p:bldP spid="156697" grpId="1" animBg="1"/>
      <p:bldP spid="156697" grpId="2" animBg="1"/>
      <p:bldP spid="156698" grpId="0" animBg="1"/>
      <p:bldP spid="156698" grpId="1" animBg="1"/>
      <p:bldP spid="156698" grpId="2" animBg="1"/>
      <p:bldP spid="156699" grpId="0" animBg="1"/>
      <p:bldP spid="156699" grpId="1" animBg="1"/>
      <p:bldP spid="156699" grpId="2" animBg="1"/>
      <p:bldP spid="156700" grpId="0" animBg="1"/>
      <p:bldP spid="156700" grpId="1" animBg="1"/>
      <p:bldP spid="156700" grpId="2" animBg="1"/>
      <p:bldP spid="156701" grpId="0" animBg="1"/>
      <p:bldP spid="156701" grpId="1" animBg="1"/>
      <p:bldP spid="156701" grpId="2" animBg="1"/>
      <p:bldP spid="156702" grpId="0" animBg="1"/>
      <p:bldP spid="156702" grpId="1" animBg="1"/>
      <p:bldP spid="156702" grpId="2" animBg="1"/>
      <p:bldP spid="156703" grpId="0" animBg="1"/>
      <p:bldP spid="156703" grpId="1" animBg="1"/>
      <p:bldP spid="156703" grpId="2" animBg="1"/>
      <p:bldP spid="156704" grpId="0" animBg="1"/>
      <p:bldP spid="156704" grpId="1" animBg="1"/>
      <p:bldP spid="156704" grpId="2" animBg="1"/>
      <p:bldP spid="156705" grpId="0" animBg="1"/>
      <p:bldP spid="156705" grpId="1" animBg="1"/>
      <p:bldP spid="156705" grpId="2" animBg="1"/>
      <p:bldP spid="156706" grpId="0" animBg="1"/>
      <p:bldP spid="156706" grpId="1" animBg="1"/>
      <p:bldP spid="156706" grpId="2" animBg="1"/>
      <p:bldP spid="156707" grpId="0" animBg="1"/>
      <p:bldP spid="156707" grpId="1" animBg="1"/>
      <p:bldP spid="156707" grpId="2" animBg="1"/>
      <p:bldP spid="156708" grpId="0" animBg="1"/>
      <p:bldP spid="156708" grpId="1" animBg="1"/>
      <p:bldP spid="156708" grpId="2" animBg="1"/>
      <p:bldP spid="156709" grpId="0" animBg="1"/>
      <p:bldP spid="156709" grpId="1" animBg="1"/>
      <p:bldP spid="156709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1240250" y="-1087851"/>
            <a:ext cx="6573393" cy="874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0"/>
            <a:ext cx="5366576" cy="683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10799977" rev="0"/>
            </a:camera>
            <a:lightRig rig="threePt" dir="t"/>
          </a:scene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Mirar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191000" cy="452596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televisión</a:t>
            </a:r>
            <a:r>
              <a:rPr lang="en-US" dirty="0" smtClean="0"/>
              <a:t>	</a:t>
            </a:r>
          </a:p>
          <a:p>
            <a:r>
              <a:rPr lang="en-US" dirty="0" smtClean="0"/>
              <a:t>Ewan Macgregor</a:t>
            </a:r>
          </a:p>
          <a:p>
            <a:r>
              <a:rPr lang="en-US" dirty="0" smtClean="0"/>
              <a:t>La </a:t>
            </a:r>
            <a:r>
              <a:rPr lang="en-US" dirty="0" err="1" smtClean="0"/>
              <a:t>estudiante</a:t>
            </a:r>
            <a:r>
              <a:rPr lang="en-US" dirty="0" smtClean="0"/>
              <a:t> de </a:t>
            </a:r>
            <a:r>
              <a:rPr lang="en-US" dirty="0" err="1" smtClean="0"/>
              <a:t>Perú</a:t>
            </a:r>
            <a:endParaRPr lang="en-US" dirty="0" smtClean="0"/>
          </a:p>
          <a:p>
            <a:r>
              <a:rPr lang="en-US" dirty="0" smtClean="0"/>
              <a:t>El </a:t>
            </a:r>
            <a:r>
              <a:rPr lang="en-US" dirty="0" err="1" smtClean="0"/>
              <a:t>perro</a:t>
            </a:r>
            <a:endParaRPr lang="en-US" dirty="0" smtClean="0"/>
          </a:p>
          <a:p>
            <a:r>
              <a:rPr lang="en-US" dirty="0" err="1" smtClean="0"/>
              <a:t>Fifi</a:t>
            </a:r>
            <a:r>
              <a:rPr lang="en-US" dirty="0" smtClean="0"/>
              <a:t>, mi pastor </a:t>
            </a:r>
            <a:r>
              <a:rPr lang="en-US" dirty="0" err="1" smtClean="0"/>
              <a:t>alemán</a:t>
            </a:r>
            <a:endParaRPr lang="en-US" dirty="0" smtClean="0"/>
          </a:p>
          <a:p>
            <a:r>
              <a:rPr lang="en-US" dirty="0" smtClean="0"/>
              <a:t>El </a:t>
            </a:r>
            <a:r>
              <a:rPr lang="en-US" dirty="0" err="1" smtClean="0"/>
              <a:t>requete</a:t>
            </a:r>
            <a:r>
              <a:rPr lang="en-US" dirty="0" smtClean="0"/>
              <a:t> </a:t>
            </a:r>
            <a:r>
              <a:rPr lang="en-US" dirty="0" err="1" smtClean="0"/>
              <a:t>guapo</a:t>
            </a:r>
            <a:endParaRPr lang="en-US" dirty="0" smtClean="0"/>
          </a:p>
          <a:p>
            <a:r>
              <a:rPr lang="en-US" dirty="0" smtClean="0"/>
              <a:t>El </a:t>
            </a:r>
            <a:r>
              <a:rPr lang="en-US" dirty="0" err="1" smtClean="0"/>
              <a:t>payaso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24000"/>
            <a:ext cx="3520440" cy="460216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Su ex-</a:t>
            </a:r>
            <a:r>
              <a:rPr lang="en-US" dirty="0" err="1" smtClean="0"/>
              <a:t>novia</a:t>
            </a:r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profesora</a:t>
            </a:r>
            <a:endParaRPr lang="en-US" dirty="0" smtClean="0"/>
          </a:p>
          <a:p>
            <a:r>
              <a:rPr lang="en-US" dirty="0" smtClean="0"/>
              <a:t>La </a:t>
            </a:r>
            <a:r>
              <a:rPr lang="en-US" dirty="0" err="1" smtClean="0"/>
              <a:t>hamburguesa</a:t>
            </a:r>
            <a:endParaRPr lang="en-US" dirty="0" smtClean="0"/>
          </a:p>
          <a:p>
            <a:r>
              <a:rPr lang="en-US" dirty="0" err="1" smtClean="0"/>
              <a:t>Nadie</a:t>
            </a:r>
            <a:endParaRPr lang="en-US" dirty="0" smtClean="0"/>
          </a:p>
          <a:p>
            <a:r>
              <a:rPr lang="en-US" dirty="0" smtClean="0"/>
              <a:t>Mi </a:t>
            </a:r>
            <a:r>
              <a:rPr lang="en-US" dirty="0" err="1" smtClean="0"/>
              <a:t>gato</a:t>
            </a:r>
            <a:endParaRPr lang="en-US" dirty="0" smtClean="0"/>
          </a:p>
          <a:p>
            <a:r>
              <a:rPr lang="en-US" dirty="0" err="1" smtClean="0"/>
              <a:t>Ellos</a:t>
            </a:r>
            <a:endParaRPr lang="en-US" dirty="0" smtClean="0"/>
          </a:p>
          <a:p>
            <a:r>
              <a:rPr lang="en-US" dirty="0" err="1" smtClean="0"/>
              <a:t>Nosotras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</TotalTime>
  <Words>282</Words>
  <Application>Microsoft Office PowerPoint</Application>
  <PresentationFormat>On-screen Show (4:3)</PresentationFormat>
  <Paragraphs>82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Solstice</vt:lpstr>
      <vt:lpstr>La Familia</vt:lpstr>
      <vt:lpstr>PowerPoint Presentation</vt:lpstr>
      <vt:lpstr>PowerPoint Presentation</vt:lpstr>
      <vt:lpstr>PowerPoint Presentation</vt:lpstr>
      <vt:lpstr>PowerPoint Presentation</vt:lpstr>
      <vt:lpstr>Así se dice: Así es mi familia</vt:lpstr>
      <vt:lpstr>PowerPoint Presentation</vt:lpstr>
      <vt:lpstr>PowerPoint Presentation</vt:lpstr>
      <vt:lpstr>Mirar</vt:lpstr>
      <vt:lpstr>PowerPoint Presentation</vt:lpstr>
      <vt:lpstr>Indicating possession: Possessive adjectives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Familia</dc:title>
  <dc:creator>Debi</dc:creator>
  <cp:lastModifiedBy>Maria</cp:lastModifiedBy>
  <cp:revision>27</cp:revision>
  <dcterms:created xsi:type="dcterms:W3CDTF">2009-02-13T21:53:40Z</dcterms:created>
  <dcterms:modified xsi:type="dcterms:W3CDTF">2012-12-13T21:56:06Z</dcterms:modified>
</cp:coreProperties>
</file>